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mo" panose="020B0604020202020204" pitchFamily="34" charset="0"/>
      <p:regular r:id="rId24"/>
    </p:embeddedFont>
    <p:embeddedFont>
      <p:font typeface="Fraunces Bold" pitchFamily="2" charset="7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 autoAdjust="0"/>
    <p:restoredTop sz="94597" autoAdjust="0"/>
  </p:normalViewPr>
  <p:slideViewPr>
    <p:cSldViewPr>
      <p:cViewPr varScale="1">
        <p:scale>
          <a:sx n="58" d="100"/>
          <a:sy n="58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8" y="3118542"/>
            <a:ext cx="9445523" cy="2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BUILDING A BUS TICKET BOOKING SYSTEM</a:t>
            </a:r>
          </a:p>
          <a:p>
            <a:pPr algn="l">
              <a:lnSpc>
                <a:spcPts val="6937"/>
              </a:lnSpc>
            </a:pPr>
            <a:endParaRPr lang="en-US" sz="5562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0238" y="5229968"/>
            <a:ext cx="9445523" cy="177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Member: Nguyễn Minh Nguyệt - 23010408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                Lò Bảo Duy - 23010096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Teacher: TS. Vũ Quang Dũng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24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2306841" y="1168723"/>
            <a:ext cx="14625563" cy="8502559"/>
          </a:xfrm>
          <a:custGeom>
            <a:avLst/>
            <a:gdLst/>
            <a:ahLst/>
            <a:cxnLst/>
            <a:rect l="l" t="t" r="r" b="b"/>
            <a:pathLst>
              <a:path w="14625563" h="8502559">
                <a:moveTo>
                  <a:pt x="0" y="0"/>
                </a:moveTo>
                <a:lnTo>
                  <a:pt x="14625563" y="0"/>
                </a:lnTo>
                <a:lnTo>
                  <a:pt x="14625563" y="8502559"/>
                </a:lnTo>
                <a:lnTo>
                  <a:pt x="0" y="8502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06841" y="531171"/>
            <a:ext cx="12354967" cy="122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Overall Architecture (C4 Level 2– Container Level)</a:t>
            </a:r>
          </a:p>
          <a:p>
            <a:pPr algn="l">
              <a:lnSpc>
                <a:spcPts val="4874"/>
              </a:lnSpc>
            </a:pPr>
            <a:endParaRPr lang="en-US" sz="3875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4488" y="7279196"/>
            <a:ext cx="3330654" cy="5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Process payments and refunds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422696"/>
            <a:chOff x="0" y="0"/>
            <a:chExt cx="24384000" cy="165635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6563594"/>
            </a:xfrm>
            <a:custGeom>
              <a:avLst/>
              <a:gdLst/>
              <a:ahLst/>
              <a:cxnLst/>
              <a:rect l="l" t="t" r="r" b="b"/>
              <a:pathLst>
                <a:path w="24384000" h="16563594">
                  <a:moveTo>
                    <a:pt x="0" y="0"/>
                  </a:moveTo>
                  <a:lnTo>
                    <a:pt x="24384000" y="0"/>
                  </a:lnTo>
                  <a:lnTo>
                    <a:pt x="24384000" y="16563594"/>
                  </a:lnTo>
                  <a:lnTo>
                    <a:pt x="0" y="16563594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2829665" y="1345385"/>
            <a:ext cx="13579915" cy="8628904"/>
          </a:xfrm>
          <a:custGeom>
            <a:avLst/>
            <a:gdLst/>
            <a:ahLst/>
            <a:cxnLst/>
            <a:rect l="l" t="t" r="r" b="b"/>
            <a:pathLst>
              <a:path w="13579915" h="8628904">
                <a:moveTo>
                  <a:pt x="0" y="0"/>
                </a:moveTo>
                <a:lnTo>
                  <a:pt x="13579915" y="0"/>
                </a:lnTo>
                <a:lnTo>
                  <a:pt x="13579915" y="8628904"/>
                </a:lnTo>
                <a:lnTo>
                  <a:pt x="0" y="8628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06841" y="531171"/>
            <a:ext cx="13701861" cy="122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Overall Architecture (C4 Level 3 – Component Diagram)</a:t>
            </a:r>
          </a:p>
          <a:p>
            <a:pPr algn="l">
              <a:lnSpc>
                <a:spcPts val="4874"/>
              </a:lnSpc>
            </a:pPr>
            <a:endParaRPr lang="en-US" sz="3875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4488" y="7279196"/>
            <a:ext cx="3330654" cy="5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Process payments and refunds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1976862" y="1478000"/>
            <a:ext cx="15285521" cy="8179974"/>
          </a:xfrm>
          <a:custGeom>
            <a:avLst/>
            <a:gdLst/>
            <a:ahLst/>
            <a:cxnLst/>
            <a:rect l="l" t="t" r="r" b="b"/>
            <a:pathLst>
              <a:path w="15285521" h="8179974">
                <a:moveTo>
                  <a:pt x="0" y="0"/>
                </a:moveTo>
                <a:lnTo>
                  <a:pt x="15285521" y="0"/>
                </a:lnTo>
                <a:lnTo>
                  <a:pt x="15285521" y="8179974"/>
                </a:lnTo>
                <a:lnTo>
                  <a:pt x="0" y="8179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06840" y="531171"/>
            <a:ext cx="12704559" cy="1228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Overall Architecture (C4 Level 4 – Code Level)</a:t>
            </a:r>
          </a:p>
          <a:p>
            <a:pPr algn="l">
              <a:lnSpc>
                <a:spcPts val="4874"/>
              </a:lnSpc>
            </a:pPr>
            <a:endParaRPr lang="en-US" sz="3875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4488" y="7279196"/>
            <a:ext cx="3330654" cy="5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Process payments and refunds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9737" y="1579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7476" y="985605"/>
            <a:ext cx="10514781" cy="17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Microservices Decomposition</a:t>
            </a:r>
          </a:p>
          <a:p>
            <a:pPr algn="l">
              <a:lnSpc>
                <a:spcPts val="6937"/>
              </a:lnSpc>
            </a:pPr>
            <a:endParaRPr lang="en-US" sz="5562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87476" y="3010491"/>
            <a:ext cx="16313048" cy="5718867"/>
            <a:chOff x="0" y="0"/>
            <a:chExt cx="21750731" cy="7625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50654" cy="7625080"/>
            </a:xfrm>
            <a:custGeom>
              <a:avLst/>
              <a:gdLst/>
              <a:ahLst/>
              <a:cxnLst/>
              <a:rect l="l" t="t" r="r" b="b"/>
              <a:pathLst>
                <a:path w="21750654" h="7625080">
                  <a:moveTo>
                    <a:pt x="0" y="346583"/>
                  </a:moveTo>
                  <a:cubicBezTo>
                    <a:pt x="0" y="155194"/>
                    <a:pt x="155321" y="0"/>
                    <a:pt x="346964" y="0"/>
                  </a:cubicBezTo>
                  <a:lnTo>
                    <a:pt x="21403690" y="0"/>
                  </a:lnTo>
                  <a:lnTo>
                    <a:pt x="21403690" y="6350"/>
                  </a:lnTo>
                  <a:lnTo>
                    <a:pt x="21403690" y="0"/>
                  </a:lnTo>
                  <a:cubicBezTo>
                    <a:pt x="21595333" y="0"/>
                    <a:pt x="21750654" y="155194"/>
                    <a:pt x="21750654" y="346583"/>
                  </a:cubicBezTo>
                  <a:lnTo>
                    <a:pt x="21744304" y="346583"/>
                  </a:lnTo>
                  <a:lnTo>
                    <a:pt x="21750654" y="346583"/>
                  </a:lnTo>
                  <a:lnTo>
                    <a:pt x="21750654" y="7278497"/>
                  </a:lnTo>
                  <a:lnTo>
                    <a:pt x="21744304" y="7278497"/>
                  </a:lnTo>
                  <a:lnTo>
                    <a:pt x="21750654" y="7278497"/>
                  </a:lnTo>
                  <a:cubicBezTo>
                    <a:pt x="21750654" y="7469886"/>
                    <a:pt x="21595333" y="7625080"/>
                    <a:pt x="21403690" y="7625080"/>
                  </a:cubicBezTo>
                  <a:lnTo>
                    <a:pt x="21403690" y="7618730"/>
                  </a:lnTo>
                  <a:lnTo>
                    <a:pt x="21403690" y="7625080"/>
                  </a:lnTo>
                  <a:lnTo>
                    <a:pt x="346964" y="7625080"/>
                  </a:lnTo>
                  <a:lnTo>
                    <a:pt x="346964" y="7618730"/>
                  </a:lnTo>
                  <a:lnTo>
                    <a:pt x="346964" y="7625080"/>
                  </a:lnTo>
                  <a:cubicBezTo>
                    <a:pt x="155321" y="7625207"/>
                    <a:pt x="0" y="7470013"/>
                    <a:pt x="0" y="7278497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7278497"/>
                  </a:lnTo>
                  <a:lnTo>
                    <a:pt x="6350" y="7278497"/>
                  </a:lnTo>
                  <a:lnTo>
                    <a:pt x="12700" y="7278497"/>
                  </a:lnTo>
                  <a:cubicBezTo>
                    <a:pt x="12700" y="7462901"/>
                    <a:pt x="162306" y="7612380"/>
                    <a:pt x="346964" y="7612380"/>
                  </a:cubicBezTo>
                  <a:lnTo>
                    <a:pt x="21403690" y="7612380"/>
                  </a:lnTo>
                  <a:cubicBezTo>
                    <a:pt x="21588349" y="7612380"/>
                    <a:pt x="21737954" y="7462901"/>
                    <a:pt x="21737954" y="7278497"/>
                  </a:cubicBezTo>
                  <a:lnTo>
                    <a:pt x="21737954" y="346583"/>
                  </a:lnTo>
                  <a:cubicBezTo>
                    <a:pt x="21737954" y="162179"/>
                    <a:pt x="21588349" y="12700"/>
                    <a:pt x="21403690" y="12700"/>
                  </a:cubicBezTo>
                  <a:lnTo>
                    <a:pt x="346964" y="12700"/>
                  </a:lnTo>
                  <a:lnTo>
                    <a:pt x="346964" y="6350"/>
                  </a:lnTo>
                  <a:lnTo>
                    <a:pt x="346964" y="12700"/>
                  </a:lnTo>
                  <a:cubicBezTo>
                    <a:pt x="162306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1763" y="3024778"/>
            <a:ext cx="16284473" cy="812902"/>
            <a:chOff x="0" y="0"/>
            <a:chExt cx="21712631" cy="10838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75477" y="3099645"/>
            <a:ext cx="10827248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endParaRPr lang="en-US" sz="2187" dirty="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61"/>
              </a:lnSpc>
            </a:pPr>
            <a:endParaRPr lang="en-US" sz="2187" dirty="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5427" y="3912546"/>
            <a:ext cx="4313482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endParaRPr lang="en-US" sz="2187" dirty="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45970" y="4678285"/>
            <a:ext cx="16284473" cy="812902"/>
            <a:chOff x="0" y="0"/>
            <a:chExt cx="21712631" cy="10838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1763" y="5463483"/>
            <a:ext cx="16284473" cy="812902"/>
            <a:chOff x="0" y="0"/>
            <a:chExt cx="21712631" cy="108386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5932" y="7578153"/>
            <a:ext cx="16284473" cy="812902"/>
            <a:chOff x="0" y="0"/>
            <a:chExt cx="21712631" cy="10838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01763" y="7902178"/>
            <a:ext cx="16284473" cy="812902"/>
            <a:chOff x="0" y="0"/>
            <a:chExt cx="21712631" cy="10838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VN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0FC9A7C-0650-BA43-EA17-BA6792F6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405776"/>
              </p:ext>
            </p:extLst>
          </p:nvPr>
        </p:nvGraphicFramePr>
        <p:xfrm>
          <a:off x="2634800" y="2014176"/>
          <a:ext cx="13748200" cy="72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52">
                  <a:extLst>
                    <a:ext uri="{9D8B030D-6E8A-4147-A177-3AD203B41FA5}">
                      <a16:colId xmlns:a16="http://schemas.microsoft.com/office/drawing/2014/main" val="1081413470"/>
                    </a:ext>
                  </a:extLst>
                </a:gridCol>
                <a:gridCol w="8718948">
                  <a:extLst>
                    <a:ext uri="{9D8B030D-6E8A-4147-A177-3AD203B41FA5}">
                      <a16:colId xmlns:a16="http://schemas.microsoft.com/office/drawing/2014/main" val="2249974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chemeClr val="bg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Identity &amp; Auth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Manages user identities and JWT authentication.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39968"/>
                  </a:ext>
                </a:extLst>
              </a:tr>
              <a:tr h="75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Fleet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Manages fleet and vehicle information.</a:t>
                      </a:r>
                    </a:p>
                    <a:p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81787"/>
                  </a:ext>
                </a:extLst>
              </a:tr>
              <a:tr h="948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Vehicles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Maintains detailed records for each bus.</a:t>
                      </a:r>
                    </a:p>
                    <a:p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78743"/>
                  </a:ext>
                </a:extLst>
              </a:tr>
              <a:tr h="75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Route &amp; Stations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Manages routes and bus stops.</a:t>
                      </a:r>
                    </a:p>
                    <a:p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855288"/>
                  </a:ext>
                </a:extLst>
              </a:tr>
              <a:tr h="75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Schedule &amp; Timetables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62"/>
                        </a:lnSpc>
                      </a:pPr>
                      <a:r>
                        <a:rPr lang="en-US" sz="32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Handles trip schedules and timetables.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53610"/>
                  </a:ext>
                </a:extLst>
              </a:tr>
              <a:tr h="75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Ticket Booking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Processes ticket bookings and seat locking.</a:t>
                      </a:r>
                    </a:p>
                    <a:p>
                      <a:endParaRPr lang="en-VN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939"/>
                  </a:ext>
                </a:extLst>
              </a:tr>
              <a:tr h="75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Gateway</a:t>
                      </a:r>
                    </a:p>
                    <a:p>
                      <a:pPr algn="ctr"/>
                      <a:endParaRPr lang="en-VN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rgbClr val="4054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Routes requests to the appropriate microservices.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114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328" r="-22293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1559271"/>
            <a:ext cx="8333333" cy="17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Communication Design</a:t>
            </a:r>
          </a:p>
          <a:p>
            <a:pPr algn="l">
              <a:lnSpc>
                <a:spcPts val="6937"/>
              </a:lnSpc>
            </a:pPr>
            <a:endParaRPr lang="en-US" sz="5562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92238" y="2889494"/>
            <a:ext cx="9445523" cy="2540946"/>
            <a:chOff x="0" y="0"/>
            <a:chExt cx="12594031" cy="33879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82" cy="3387852"/>
            </a:xfrm>
            <a:custGeom>
              <a:avLst/>
              <a:gdLst/>
              <a:ahLst/>
              <a:cxnLst/>
              <a:rect l="l" t="t" r="r" b="b"/>
              <a:pathLst>
                <a:path w="12594082" h="3387852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3047619"/>
                  </a:lnTo>
                  <a:cubicBezTo>
                    <a:pt x="12594082" y="3235579"/>
                    <a:pt x="12441809" y="3387852"/>
                    <a:pt x="12253849" y="3387852"/>
                  </a:cubicBezTo>
                  <a:lnTo>
                    <a:pt x="340233" y="3387852"/>
                  </a:lnTo>
                  <a:cubicBezTo>
                    <a:pt x="152273" y="3387979"/>
                    <a:pt x="0" y="3235579"/>
                    <a:pt x="0" y="3047619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713962"/>
            <a:ext cx="9445523" cy="2994574"/>
            <a:chOff x="0" y="0"/>
            <a:chExt cx="12594031" cy="39927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82" cy="3992753"/>
            </a:xfrm>
            <a:custGeom>
              <a:avLst/>
              <a:gdLst/>
              <a:ahLst/>
              <a:cxnLst/>
              <a:rect l="l" t="t" r="r" b="b"/>
              <a:pathLst>
                <a:path w="12594082" h="3992753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3652520"/>
                  </a:lnTo>
                  <a:cubicBezTo>
                    <a:pt x="12594082" y="3840480"/>
                    <a:pt x="12441809" y="3992753"/>
                    <a:pt x="12253849" y="3992753"/>
                  </a:cubicBezTo>
                  <a:lnTo>
                    <a:pt x="340233" y="3992753"/>
                  </a:lnTo>
                  <a:cubicBezTo>
                    <a:pt x="152273" y="3992753"/>
                    <a:pt x="0" y="3840480"/>
                    <a:pt x="0" y="365252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75759" y="3163491"/>
            <a:ext cx="2323133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Synchronous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759" y="3681260"/>
            <a:ext cx="8878491" cy="132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Uses REST through an API Gateway. Suitable for requests that require immediate responses, such as data queries or user authentication. Ensures real-time data consistency.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5759" y="5987948"/>
            <a:ext cx="2548756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Asynchronous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9" y="6505727"/>
            <a:ext cx="8878491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Uses Kafka-based events.Ideal for time-consuming tasks or complex workflows where immediate responses are not required. Improves system scalability and fault tolerance.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2604379" y="1540512"/>
            <a:ext cx="13079243" cy="8478076"/>
          </a:xfrm>
          <a:custGeom>
            <a:avLst/>
            <a:gdLst/>
            <a:ahLst/>
            <a:cxnLst/>
            <a:rect l="l" t="t" r="r" b="b"/>
            <a:pathLst>
              <a:path w="13079243" h="8478076">
                <a:moveTo>
                  <a:pt x="0" y="0"/>
                </a:moveTo>
                <a:lnTo>
                  <a:pt x="13079242" y="0"/>
                </a:lnTo>
                <a:lnTo>
                  <a:pt x="13079242" y="8478076"/>
                </a:lnTo>
                <a:lnTo>
                  <a:pt x="0" y="8478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1028405" y="636984"/>
            <a:ext cx="5969719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Event Flow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187206"/>
            <a:ext cx="11478071" cy="17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Seat Locking Mechanism (Redis)</a:t>
            </a:r>
          </a:p>
          <a:p>
            <a:pPr algn="l">
              <a:lnSpc>
                <a:spcPts val="6936"/>
              </a:lnSpc>
            </a:pPr>
            <a:endParaRPr lang="en-US" sz="5562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17434" y="3793331"/>
            <a:ext cx="4820098" cy="283521"/>
            <a:chOff x="0" y="0"/>
            <a:chExt cx="6426797" cy="3780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26708" cy="377952"/>
            </a:xfrm>
            <a:custGeom>
              <a:avLst/>
              <a:gdLst/>
              <a:ahLst/>
              <a:cxnLst/>
              <a:rect l="l" t="t" r="r" b="b"/>
              <a:pathLst>
                <a:path w="6426708" h="377952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6237732" y="0"/>
                  </a:lnTo>
                  <a:cubicBezTo>
                    <a:pt x="6342126" y="0"/>
                    <a:pt x="6426708" y="84582"/>
                    <a:pt x="6426708" y="188976"/>
                  </a:cubicBezTo>
                  <a:cubicBezTo>
                    <a:pt x="6426708" y="293370"/>
                    <a:pt x="6342126" y="377952"/>
                    <a:pt x="6237732" y="377952"/>
                  </a:cubicBezTo>
                  <a:lnTo>
                    <a:pt x="188976" y="377952"/>
                  </a:ln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509743"/>
            <a:ext cx="850554" cy="850554"/>
            <a:chOff x="0" y="0"/>
            <a:chExt cx="1134072" cy="1134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204912" y="3722418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3333" b="-13333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TextBox 12"/>
          <p:cNvSpPr txBox="1"/>
          <p:nvPr/>
        </p:nvSpPr>
        <p:spPr>
          <a:xfrm>
            <a:off x="1275758" y="4643914"/>
            <a:ext cx="3067641" cy="411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Seat Locking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759" y="5152130"/>
            <a:ext cx="4678413" cy="177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When a user selects a seat, it is temporarily locked in Redis to prevent others from booking it simultaneously.</a:t>
            </a:r>
          </a:p>
          <a:p>
            <a:pPr algn="l">
              <a:lnSpc>
                <a:spcPts val="3561"/>
              </a:lnSpc>
            </a:pPr>
            <a:endParaRPr lang="en-US" sz="2187" dirty="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946402" y="3367983"/>
            <a:ext cx="4820098" cy="283521"/>
            <a:chOff x="0" y="0"/>
            <a:chExt cx="6426797" cy="3780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26708" cy="377952"/>
            </a:xfrm>
            <a:custGeom>
              <a:avLst/>
              <a:gdLst/>
              <a:ahLst/>
              <a:cxnLst/>
              <a:rect l="l" t="t" r="r" b="b"/>
              <a:pathLst>
                <a:path w="6426708" h="377952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6237732" y="0"/>
                  </a:lnTo>
                  <a:cubicBezTo>
                    <a:pt x="6342126" y="0"/>
                    <a:pt x="6426708" y="84582"/>
                    <a:pt x="6426708" y="188976"/>
                  </a:cubicBezTo>
                  <a:cubicBezTo>
                    <a:pt x="6426708" y="293370"/>
                    <a:pt x="6342126" y="377952"/>
                    <a:pt x="6237732" y="377952"/>
                  </a:cubicBezTo>
                  <a:lnTo>
                    <a:pt x="188976" y="377952"/>
                  </a:ln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21206" y="3084386"/>
            <a:ext cx="850554" cy="850554"/>
            <a:chOff x="0" y="0"/>
            <a:chExt cx="1134072" cy="11340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6733880" y="3297060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777" b="-7777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9" name="TextBox 19"/>
          <p:cNvSpPr txBox="1"/>
          <p:nvPr/>
        </p:nvSpPr>
        <p:spPr>
          <a:xfrm>
            <a:off x="6804716" y="4076796"/>
            <a:ext cx="4015683" cy="414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Time-To-Live (TTL)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04717" y="4726781"/>
            <a:ext cx="4678413" cy="22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 TTL is set for the lock. If the user does not complete the payment within this period, the lock automatically expires.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475369" y="2942777"/>
            <a:ext cx="4820098" cy="283521"/>
            <a:chOff x="0" y="0"/>
            <a:chExt cx="6426797" cy="3780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26708" cy="377952"/>
            </a:xfrm>
            <a:custGeom>
              <a:avLst/>
              <a:gdLst/>
              <a:ahLst/>
              <a:cxnLst/>
              <a:rect l="l" t="t" r="r" b="b"/>
              <a:pathLst>
                <a:path w="6426708" h="377952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6237732" y="0"/>
                  </a:lnTo>
                  <a:cubicBezTo>
                    <a:pt x="6342126" y="0"/>
                    <a:pt x="6426708" y="84582"/>
                    <a:pt x="6426708" y="188976"/>
                  </a:cubicBezTo>
                  <a:cubicBezTo>
                    <a:pt x="6426708" y="293370"/>
                    <a:pt x="6342126" y="377952"/>
                    <a:pt x="6237732" y="377952"/>
                  </a:cubicBezTo>
                  <a:lnTo>
                    <a:pt x="188976" y="377952"/>
                  </a:ln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050163" y="2659190"/>
            <a:ext cx="850554" cy="850554"/>
            <a:chOff x="0" y="0"/>
            <a:chExt cx="1134072" cy="11340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12262847" y="2871864"/>
            <a:ext cx="425206" cy="425206"/>
          </a:xfrm>
          <a:custGeom>
            <a:avLst/>
            <a:gdLst/>
            <a:ahLst/>
            <a:cxnLst/>
            <a:rect l="l" t="t" r="r" b="b"/>
            <a:pathLst>
              <a:path w="425206" h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333" b="-13333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6" name="TextBox 26"/>
          <p:cNvSpPr txBox="1"/>
          <p:nvPr/>
        </p:nvSpPr>
        <p:spPr>
          <a:xfrm>
            <a:off x="12333684" y="3783806"/>
            <a:ext cx="4678413" cy="84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Successful Payment → Release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33684" y="4744488"/>
            <a:ext cx="4678413" cy="2224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After a successful payment, the lock is released and the seat is confirmed as booked.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This prevents duplicate reservations and ensures data consistency.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238" y="8068713"/>
            <a:ext cx="16303523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Benefits: Prevents conflicts and double bookings, providing a smooth and reliable user experience.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0187" y="1020381"/>
            <a:ext cx="5179610" cy="69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4437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Deployment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00187" y="2907970"/>
            <a:ext cx="9995213" cy="5996971"/>
            <a:chOff x="0" y="0"/>
            <a:chExt cx="10510838" cy="630633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510901" cy="6306312"/>
            </a:xfrm>
            <a:custGeom>
              <a:avLst/>
              <a:gdLst/>
              <a:ahLst/>
              <a:cxnLst/>
              <a:rect l="l" t="t" r="r" b="b"/>
              <a:pathLst>
                <a:path w="10510901" h="6306312">
                  <a:moveTo>
                    <a:pt x="0" y="0"/>
                  </a:moveTo>
                  <a:lnTo>
                    <a:pt x="10510901" y="0"/>
                  </a:lnTo>
                  <a:lnTo>
                    <a:pt x="10510901" y="6306312"/>
                  </a:lnTo>
                  <a:lnTo>
                    <a:pt x="0" y="6306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" b="-2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61508" y="2125985"/>
            <a:ext cx="511001" cy="511001"/>
            <a:chOff x="0" y="0"/>
            <a:chExt cx="537362" cy="537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46711" y="2216157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15936" y="2194393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5936" y="2664175"/>
            <a:ext cx="4471877" cy="33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Node.js / Spring Boot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861508" y="3285750"/>
            <a:ext cx="511001" cy="511001"/>
            <a:chOff x="0" y="0"/>
            <a:chExt cx="537362" cy="5373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946711" y="3375922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15936" y="3354158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API Gateway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15936" y="3823951"/>
            <a:ext cx="4471877" cy="59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Single entry point for all services.</a:t>
            </a:r>
          </a:p>
          <a:p>
            <a:pPr algn="l">
              <a:lnSpc>
                <a:spcPts val="2297"/>
              </a:lnSpc>
            </a:pPr>
            <a:endParaRPr lang="en-US" sz="174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861508" y="4445515"/>
            <a:ext cx="511001" cy="511001"/>
            <a:chOff x="0" y="0"/>
            <a:chExt cx="537362" cy="5373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46711" y="4535699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15936" y="4513922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Kafka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15936" y="4983716"/>
            <a:ext cx="4471877" cy="88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Handles asynchronous event processing and data streaming.</a:t>
            </a:r>
          </a:p>
          <a:p>
            <a:pPr algn="l">
              <a:lnSpc>
                <a:spcPts val="2297"/>
              </a:lnSpc>
            </a:pPr>
            <a:endParaRPr lang="en-US" sz="174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1861508" y="5901733"/>
            <a:ext cx="511001" cy="511001"/>
            <a:chOff x="0" y="0"/>
            <a:chExt cx="537362" cy="5373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946711" y="5991917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15936" y="5970141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Redis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15936" y="6439935"/>
            <a:ext cx="4471877" cy="59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In-memory cache for high-speed operations.</a:t>
            </a:r>
          </a:p>
          <a:p>
            <a:pPr algn="l">
              <a:lnSpc>
                <a:spcPts val="2297"/>
              </a:lnSpc>
            </a:pPr>
            <a:endParaRPr lang="en-US" sz="174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1861508" y="7357951"/>
            <a:ext cx="511001" cy="511001"/>
            <a:chOff x="0" y="0"/>
            <a:chExt cx="537362" cy="5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946711" y="7448136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15936" y="7426371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MySQL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15936" y="7896153"/>
            <a:ext cx="4471877" cy="88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Relational database for persistent data storage.</a:t>
            </a:r>
          </a:p>
          <a:p>
            <a:pPr algn="l">
              <a:lnSpc>
                <a:spcPts val="2297"/>
              </a:lnSpc>
            </a:pPr>
            <a:endParaRPr lang="en-US" sz="174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1861508" y="8517728"/>
            <a:ext cx="511001" cy="511001"/>
            <a:chOff x="0" y="0"/>
            <a:chExt cx="537362" cy="5373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7337" cy="537337"/>
            </a:xfrm>
            <a:custGeom>
              <a:avLst/>
              <a:gdLst/>
              <a:ahLst/>
              <a:cxnLst/>
              <a:rect l="l" t="t" r="r" b="b"/>
              <a:pathLst>
                <a:path w="537337" h="537337">
                  <a:moveTo>
                    <a:pt x="0" y="215011"/>
                  </a:moveTo>
                  <a:cubicBezTo>
                    <a:pt x="0" y="96266"/>
                    <a:pt x="96266" y="0"/>
                    <a:pt x="215011" y="0"/>
                  </a:cubicBezTo>
                  <a:lnTo>
                    <a:pt x="322326" y="0"/>
                  </a:lnTo>
                  <a:cubicBezTo>
                    <a:pt x="441071" y="0"/>
                    <a:pt x="537337" y="96266"/>
                    <a:pt x="537337" y="215011"/>
                  </a:cubicBezTo>
                  <a:lnTo>
                    <a:pt x="537337" y="322326"/>
                  </a:lnTo>
                  <a:cubicBezTo>
                    <a:pt x="537337" y="441071"/>
                    <a:pt x="441071" y="537337"/>
                    <a:pt x="322326" y="537337"/>
                  </a:cubicBezTo>
                  <a:lnTo>
                    <a:pt x="215011" y="537337"/>
                  </a:lnTo>
                  <a:cubicBezTo>
                    <a:pt x="96266" y="537337"/>
                    <a:pt x="0" y="441071"/>
                    <a:pt x="0" y="32232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946711" y="8607900"/>
            <a:ext cx="340607" cy="3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sz="2615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15936" y="8586136"/>
            <a:ext cx="2839794" cy="36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3"/>
              </a:lnSpc>
            </a:pPr>
            <a:r>
              <a:rPr lang="en-US" sz="2218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Web client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15936" y="9055918"/>
            <a:ext cx="4471877" cy="59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8"/>
              </a:lnSpc>
            </a:pPr>
            <a:r>
              <a:rPr lang="en-US" sz="174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User interface built with JavaScript.</a:t>
            </a:r>
          </a:p>
          <a:p>
            <a:pPr algn="l">
              <a:lnSpc>
                <a:spcPts val="2297"/>
              </a:lnSpc>
            </a:pPr>
            <a:endParaRPr lang="en-US" sz="174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2607" y="1023937"/>
            <a:ext cx="6512198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Testing &amp; Validation</a:t>
            </a:r>
          </a:p>
          <a:p>
            <a:pPr algn="l">
              <a:lnSpc>
                <a:spcPts val="6249"/>
              </a:lnSpc>
            </a:pPr>
            <a:endParaRPr lang="en-US" sz="5000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752607" y="2580237"/>
            <a:ext cx="4705198" cy="2636939"/>
            <a:chOff x="0" y="0"/>
            <a:chExt cx="6273597" cy="35159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73673" cy="3515995"/>
            </a:xfrm>
            <a:custGeom>
              <a:avLst/>
              <a:gdLst/>
              <a:ahLst/>
              <a:cxnLst/>
              <a:rect l="l" t="t" r="r" b="b"/>
              <a:pathLst>
                <a:path w="6273673" h="351599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0793" y="0"/>
                  </a:lnTo>
                  <a:cubicBezTo>
                    <a:pt x="6191758" y="0"/>
                    <a:pt x="6273673" y="81915"/>
                    <a:pt x="6273673" y="182880"/>
                  </a:cubicBezTo>
                  <a:lnTo>
                    <a:pt x="6273673" y="3333115"/>
                  </a:lnTo>
                  <a:cubicBezTo>
                    <a:pt x="6273673" y="3434080"/>
                    <a:pt x="6191758" y="3515995"/>
                    <a:pt x="6090793" y="3515995"/>
                  </a:cubicBezTo>
                  <a:lnTo>
                    <a:pt x="182880" y="3515995"/>
                  </a:lnTo>
                  <a:cubicBezTo>
                    <a:pt x="81915" y="3515995"/>
                    <a:pt x="0" y="3434080"/>
                    <a:pt x="0" y="3333115"/>
                  </a:cubicBez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52607" y="2551662"/>
            <a:ext cx="4705198" cy="114300"/>
            <a:chOff x="0" y="0"/>
            <a:chExt cx="6273597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3546" cy="152400"/>
            </a:xfrm>
            <a:custGeom>
              <a:avLst/>
              <a:gdLst/>
              <a:ahLst/>
              <a:cxnLst/>
              <a:rect l="l" t="t" r="r" b="b"/>
              <a:pathLst>
                <a:path w="627354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97346" y="0"/>
                  </a:lnTo>
                  <a:cubicBezTo>
                    <a:pt x="6239383" y="0"/>
                    <a:pt x="6273546" y="34163"/>
                    <a:pt x="6273546" y="76200"/>
                  </a:cubicBezTo>
                  <a:cubicBezTo>
                    <a:pt x="6273546" y="118237"/>
                    <a:pt x="6239383" y="152400"/>
                    <a:pt x="619734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1748" y="2196856"/>
            <a:ext cx="766762" cy="766762"/>
            <a:chOff x="0" y="0"/>
            <a:chExt cx="1022350" cy="10223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2350" cy="1022350"/>
            </a:xfrm>
            <a:custGeom>
              <a:avLst/>
              <a:gdLst/>
              <a:ahLst/>
              <a:cxnLst/>
              <a:rect l="l" t="t" r="r" b="b"/>
              <a:pathLst>
                <a:path w="1022350" h="1022350">
                  <a:moveTo>
                    <a:pt x="0" y="511175"/>
                  </a:moveTo>
                  <a:cubicBezTo>
                    <a:pt x="0" y="228854"/>
                    <a:pt x="228854" y="0"/>
                    <a:pt x="511175" y="0"/>
                  </a:cubicBezTo>
                  <a:cubicBezTo>
                    <a:pt x="793496" y="0"/>
                    <a:pt x="1022350" y="228854"/>
                    <a:pt x="1022350" y="511175"/>
                  </a:cubicBezTo>
                  <a:cubicBezTo>
                    <a:pt x="1022350" y="793496"/>
                    <a:pt x="793496" y="1022350"/>
                    <a:pt x="511175" y="1022350"/>
                  </a:cubicBezTo>
                  <a:cubicBezTo>
                    <a:pt x="228854" y="1022350"/>
                    <a:pt x="0" y="793496"/>
                    <a:pt x="0" y="511175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51834" y="2321871"/>
            <a:ext cx="306591" cy="45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1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6719" y="3209630"/>
            <a:ext cx="408637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 Concurrent Booking Test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6719" y="3689899"/>
            <a:ext cx="4136974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the system can handle multiple booking requests simultaneously without errors.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688195" y="2580237"/>
            <a:ext cx="4705198" cy="2636939"/>
            <a:chOff x="0" y="0"/>
            <a:chExt cx="6273597" cy="35159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73673" cy="3515995"/>
            </a:xfrm>
            <a:custGeom>
              <a:avLst/>
              <a:gdLst/>
              <a:ahLst/>
              <a:cxnLst/>
              <a:rect l="l" t="t" r="r" b="b"/>
              <a:pathLst>
                <a:path w="6273673" h="3515995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90793" y="0"/>
                  </a:lnTo>
                  <a:cubicBezTo>
                    <a:pt x="6191758" y="0"/>
                    <a:pt x="6273673" y="81915"/>
                    <a:pt x="6273673" y="182880"/>
                  </a:cubicBezTo>
                  <a:lnTo>
                    <a:pt x="6273673" y="3333115"/>
                  </a:lnTo>
                  <a:cubicBezTo>
                    <a:pt x="6273673" y="3434080"/>
                    <a:pt x="6191758" y="3515995"/>
                    <a:pt x="6090793" y="3515995"/>
                  </a:cubicBezTo>
                  <a:lnTo>
                    <a:pt x="182880" y="3515995"/>
                  </a:lnTo>
                  <a:cubicBezTo>
                    <a:pt x="81915" y="3515995"/>
                    <a:pt x="0" y="3434080"/>
                    <a:pt x="0" y="3333115"/>
                  </a:cubicBez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88195" y="2551662"/>
            <a:ext cx="4705198" cy="114300"/>
            <a:chOff x="0" y="0"/>
            <a:chExt cx="6273597" cy="152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73546" cy="152400"/>
            </a:xfrm>
            <a:custGeom>
              <a:avLst/>
              <a:gdLst/>
              <a:ahLst/>
              <a:cxnLst/>
              <a:rect l="l" t="t" r="r" b="b"/>
              <a:pathLst>
                <a:path w="627354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97346" y="0"/>
                  </a:lnTo>
                  <a:cubicBezTo>
                    <a:pt x="6239383" y="0"/>
                    <a:pt x="6273546" y="34163"/>
                    <a:pt x="6273546" y="76200"/>
                  </a:cubicBezTo>
                  <a:cubicBezTo>
                    <a:pt x="6273546" y="118237"/>
                    <a:pt x="6239383" y="152400"/>
                    <a:pt x="619734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57337" y="2196856"/>
            <a:ext cx="766762" cy="766762"/>
            <a:chOff x="0" y="0"/>
            <a:chExt cx="1022350" cy="10223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2350" cy="1022350"/>
            </a:xfrm>
            <a:custGeom>
              <a:avLst/>
              <a:gdLst/>
              <a:ahLst/>
              <a:cxnLst/>
              <a:rect l="l" t="t" r="r" b="b"/>
              <a:pathLst>
                <a:path w="1022350" h="1022350">
                  <a:moveTo>
                    <a:pt x="0" y="511175"/>
                  </a:moveTo>
                  <a:cubicBezTo>
                    <a:pt x="0" y="228854"/>
                    <a:pt x="228854" y="0"/>
                    <a:pt x="511175" y="0"/>
                  </a:cubicBezTo>
                  <a:cubicBezTo>
                    <a:pt x="793496" y="0"/>
                    <a:pt x="1022350" y="228854"/>
                    <a:pt x="1022350" y="511175"/>
                  </a:cubicBezTo>
                  <a:cubicBezTo>
                    <a:pt x="1022350" y="793496"/>
                    <a:pt x="793496" y="1022350"/>
                    <a:pt x="511175" y="1022350"/>
                  </a:cubicBezTo>
                  <a:cubicBezTo>
                    <a:pt x="228854" y="1022350"/>
                    <a:pt x="0" y="793496"/>
                    <a:pt x="0" y="511175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887423" y="2321871"/>
            <a:ext cx="306591" cy="45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1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72307" y="3209630"/>
            <a:ext cx="4136974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Real-Time Update 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72307" y="4089197"/>
            <a:ext cx="413697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Verifies that status updates are delivered to users instantly.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7752607" y="5830938"/>
            <a:ext cx="9640786" cy="1849041"/>
            <a:chOff x="0" y="0"/>
            <a:chExt cx="12854381" cy="24653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854432" cy="2465324"/>
            </a:xfrm>
            <a:custGeom>
              <a:avLst/>
              <a:gdLst/>
              <a:ahLst/>
              <a:cxnLst/>
              <a:rect l="l" t="t" r="r" b="b"/>
              <a:pathLst>
                <a:path w="12854432" h="246532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2671552" y="0"/>
                  </a:lnTo>
                  <a:cubicBezTo>
                    <a:pt x="12772517" y="0"/>
                    <a:pt x="12854432" y="81915"/>
                    <a:pt x="12854432" y="182880"/>
                  </a:cubicBezTo>
                  <a:lnTo>
                    <a:pt x="12854432" y="2282444"/>
                  </a:lnTo>
                  <a:cubicBezTo>
                    <a:pt x="12854432" y="2383409"/>
                    <a:pt x="12772517" y="2465324"/>
                    <a:pt x="12671552" y="2465324"/>
                  </a:cubicBezTo>
                  <a:lnTo>
                    <a:pt x="182880" y="2465324"/>
                  </a:lnTo>
                  <a:cubicBezTo>
                    <a:pt x="81915" y="2465324"/>
                    <a:pt x="0" y="2383409"/>
                    <a:pt x="0" y="2282444"/>
                  </a:cubicBez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52607" y="5802363"/>
            <a:ext cx="9640786" cy="114300"/>
            <a:chOff x="0" y="0"/>
            <a:chExt cx="12854381" cy="152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854432" cy="152400"/>
            </a:xfrm>
            <a:custGeom>
              <a:avLst/>
              <a:gdLst/>
              <a:ahLst/>
              <a:cxnLst/>
              <a:rect l="l" t="t" r="r" b="b"/>
              <a:pathLst>
                <a:path w="12854432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2778232" y="0"/>
                  </a:lnTo>
                  <a:cubicBezTo>
                    <a:pt x="12820269" y="0"/>
                    <a:pt x="12854432" y="34163"/>
                    <a:pt x="12854432" y="76200"/>
                  </a:cubicBezTo>
                  <a:cubicBezTo>
                    <a:pt x="12854432" y="118237"/>
                    <a:pt x="12820269" y="152400"/>
                    <a:pt x="12778232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189619" y="5447557"/>
            <a:ext cx="766762" cy="766762"/>
            <a:chOff x="0" y="0"/>
            <a:chExt cx="1022350" cy="10223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2350" cy="1022350"/>
            </a:xfrm>
            <a:custGeom>
              <a:avLst/>
              <a:gdLst/>
              <a:ahLst/>
              <a:cxnLst/>
              <a:rect l="l" t="t" r="r" b="b"/>
              <a:pathLst>
                <a:path w="1022350" h="1022350">
                  <a:moveTo>
                    <a:pt x="0" y="511175"/>
                  </a:moveTo>
                  <a:cubicBezTo>
                    <a:pt x="0" y="228854"/>
                    <a:pt x="228854" y="0"/>
                    <a:pt x="511175" y="0"/>
                  </a:cubicBezTo>
                  <a:cubicBezTo>
                    <a:pt x="793496" y="0"/>
                    <a:pt x="1022350" y="228854"/>
                    <a:pt x="1022350" y="511175"/>
                  </a:cubicBezTo>
                  <a:cubicBezTo>
                    <a:pt x="1022350" y="793496"/>
                    <a:pt x="793496" y="1022350"/>
                    <a:pt x="511175" y="1022350"/>
                  </a:cubicBezTo>
                  <a:cubicBezTo>
                    <a:pt x="228854" y="1022350"/>
                    <a:pt x="0" y="793496"/>
                    <a:pt x="0" y="511175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19705" y="5572573"/>
            <a:ext cx="306591" cy="45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1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36719" y="6460331"/>
            <a:ext cx="3792587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Payment Webhook Test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36719" y="6940601"/>
            <a:ext cx="9072562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the payment integration operates accurately and securely.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135988" y="8131521"/>
            <a:ext cx="925740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Result: No duplicate bookings and fast response times.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752607" y="7939088"/>
            <a:ext cx="28575" cy="1295400"/>
            <a:chOff x="0" y="0"/>
            <a:chExt cx="38100" cy="17272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8100" cy="1727200"/>
            </a:xfrm>
            <a:custGeom>
              <a:avLst/>
              <a:gdLst/>
              <a:ahLst/>
              <a:cxnLst/>
              <a:rect l="l" t="t" r="r" b="b"/>
              <a:pathLst>
                <a:path w="38100" h="1727200">
                  <a:moveTo>
                    <a:pt x="0" y="0"/>
                  </a:moveTo>
                  <a:lnTo>
                    <a:pt x="38100" y="0"/>
                  </a:lnTo>
                  <a:lnTo>
                    <a:pt x="38100" y="1727200"/>
                  </a:lnTo>
                  <a:lnTo>
                    <a:pt x="0" y="1727200"/>
                  </a:ln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9016" y="786403"/>
            <a:ext cx="11517288" cy="1706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7"/>
              </a:lnSpc>
            </a:pPr>
            <a:r>
              <a:rPr lang="en-US" sz="5437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Achievements &amp; Lessons Learned</a:t>
            </a:r>
          </a:p>
          <a:p>
            <a:pPr algn="l">
              <a:lnSpc>
                <a:spcPts val="6812"/>
              </a:lnSpc>
            </a:pPr>
            <a:endParaRPr lang="en-US" sz="5437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9016" y="2327224"/>
            <a:ext cx="3891111" cy="68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Achievements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9016" y="3499094"/>
            <a:ext cx="138408" cy="138408"/>
            <a:chOff x="0" y="0"/>
            <a:chExt cx="184544" cy="184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7706" y="3279670"/>
            <a:ext cx="6484800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Microservices Decomposition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7706" y="3959571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Split the system into independent services, making it easier to manage and scale.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69016" y="5617959"/>
            <a:ext cx="138408" cy="138408"/>
            <a:chOff x="0" y="0"/>
            <a:chExt cx="184544" cy="184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7705" y="5435535"/>
            <a:ext cx="4934087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Event-Driven Resilience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7706" y="6078436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Leveraged Kafka to improve system resilience and fault tolerance.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969016" y="7736834"/>
            <a:ext cx="138408" cy="138408"/>
            <a:chOff x="0" y="0"/>
            <a:chExt cx="184544" cy="1845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77706" y="7655345"/>
            <a:ext cx="4565894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Distributed Locking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7706" y="8197301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Implemented Redis-based distributed locks to prevent concurrency issues.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91215" y="2327224"/>
            <a:ext cx="4582046" cy="136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431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Lessons Learned</a:t>
            </a:r>
          </a:p>
          <a:p>
            <a:pPr algn="l">
              <a:lnSpc>
                <a:spcPts val="5437"/>
              </a:lnSpc>
            </a:pPr>
            <a:endParaRPr lang="en-US" sz="4312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491215" y="3499094"/>
            <a:ext cx="138408" cy="138408"/>
            <a:chOff x="0" y="0"/>
            <a:chExt cx="184544" cy="184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99894" y="3279670"/>
            <a:ext cx="6871906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Microservices Increase Complexity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99894" y="3959571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Despite many benefits, microservices introduce additional operational and management challenges.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491215" y="5617959"/>
            <a:ext cx="138408" cy="138408"/>
            <a:chOff x="0" y="0"/>
            <a:chExt cx="184544" cy="18454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99894" y="5493342"/>
            <a:ext cx="5644906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Kafka Improves Decoupling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99894" y="6078436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Kafka enables services to work more independently, reducing tight dependencies.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9491215" y="7736834"/>
            <a:ext cx="138408" cy="138408"/>
            <a:chOff x="0" y="0"/>
            <a:chExt cx="184544" cy="1845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4658" cy="184658"/>
            </a:xfrm>
            <a:custGeom>
              <a:avLst/>
              <a:gdLst/>
              <a:ahLst/>
              <a:cxnLst/>
              <a:rect l="l" t="t" r="r" b="b"/>
              <a:pathLst>
                <a:path w="184658" h="184658">
                  <a:moveTo>
                    <a:pt x="0" y="92329"/>
                  </a:moveTo>
                  <a:cubicBezTo>
                    <a:pt x="0" y="41275"/>
                    <a:pt x="41275" y="0"/>
                    <a:pt x="92329" y="0"/>
                  </a:cubicBezTo>
                  <a:cubicBezTo>
                    <a:pt x="143383" y="0"/>
                    <a:pt x="184658" y="41275"/>
                    <a:pt x="184658" y="92329"/>
                  </a:cubicBezTo>
                  <a:cubicBezTo>
                    <a:pt x="184658" y="143383"/>
                    <a:pt x="143383" y="184658"/>
                    <a:pt x="92329" y="184658"/>
                  </a:cubicBezTo>
                  <a:cubicBezTo>
                    <a:pt x="41275" y="184658"/>
                    <a:pt x="0" y="143256"/>
                    <a:pt x="0" y="9232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899894" y="7736834"/>
            <a:ext cx="7010400" cy="412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Redis Is Essential for Concurrency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99894" y="8197301"/>
            <a:ext cx="7428605" cy="126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Redis plays a critical role in efficiently handling concurrent requests.</a:t>
            </a:r>
          </a:p>
          <a:p>
            <a:pPr algn="l">
              <a:lnSpc>
                <a:spcPts val="3436"/>
              </a:lnSpc>
            </a:pPr>
            <a:endParaRPr lang="en-US" sz="2125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169641"/>
            <a:ext cx="7088238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Mục Tiêu Hệ Thống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641702"/>
            <a:ext cx="1347045" cy="1347045"/>
            <a:chOff x="0" y="0"/>
            <a:chExt cx="1796059" cy="1796059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96034" cy="1796034"/>
            </a:xfrm>
            <a:custGeom>
              <a:avLst/>
              <a:gdLst/>
              <a:ahLst/>
              <a:cxnLst/>
              <a:rect l="l" t="t" r="r" b="b"/>
              <a:pathLst>
                <a:path w="1796034" h="1796034">
                  <a:moveTo>
                    <a:pt x="0" y="0"/>
                  </a:moveTo>
                  <a:lnTo>
                    <a:pt x="1796034" y="0"/>
                  </a:lnTo>
                  <a:lnTo>
                    <a:pt x="1796034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22794" y="2632177"/>
            <a:ext cx="2179434" cy="213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Easy Online Ticket Booking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405449"/>
              </a:solidFill>
              <a:latin typeface="Fraunces Bold"/>
              <a:ea typeface="Fraunces Bold"/>
              <a:cs typeface="Fraunces Bold"/>
              <a:sym typeface="Fraunces Bold"/>
            </a:endParaRP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405449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22794" y="4035771"/>
            <a:ext cx="2179434" cy="401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Provides an intuitive and user-friendly interface, allowing passengers to book tickets anytime, anywhere.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156597" y="2641702"/>
            <a:ext cx="1347045" cy="1347045"/>
            <a:chOff x="0" y="0"/>
            <a:chExt cx="1796059" cy="179605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96034" cy="1796034"/>
            </a:xfrm>
            <a:custGeom>
              <a:avLst/>
              <a:gdLst/>
              <a:ahLst/>
              <a:cxnLst/>
              <a:rect l="l" t="t" r="r" b="b"/>
              <a:pathLst>
                <a:path w="1796034" h="1796034">
                  <a:moveTo>
                    <a:pt x="0" y="0"/>
                  </a:moveTo>
                  <a:lnTo>
                    <a:pt x="1796034" y="0"/>
                  </a:lnTo>
                  <a:lnTo>
                    <a:pt x="1796034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87153" y="2632177"/>
            <a:ext cx="2179587" cy="170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Real-Time Seat Availability Display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7153" y="4478684"/>
            <a:ext cx="2179587" cy="26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seat availability information is always accurate and updated instantly.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21108" y="2641702"/>
            <a:ext cx="1347045" cy="1347045"/>
            <a:chOff x="0" y="0"/>
            <a:chExt cx="1796059" cy="1796059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796034" cy="1796034"/>
            </a:xfrm>
            <a:custGeom>
              <a:avLst/>
              <a:gdLst/>
              <a:ahLst/>
              <a:cxnLst/>
              <a:rect l="l" t="t" r="r" b="b"/>
              <a:pathLst>
                <a:path w="1796034" h="1796034">
                  <a:moveTo>
                    <a:pt x="0" y="0"/>
                  </a:moveTo>
                  <a:lnTo>
                    <a:pt x="1796034" y="0"/>
                  </a:lnTo>
                  <a:lnTo>
                    <a:pt x="1796034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51664" y="2632177"/>
            <a:ext cx="2179587" cy="127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Secure Payment Integration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1664" y="4035771"/>
            <a:ext cx="2179587" cy="311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that online payment transactions are secure and customer information is protected.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485609" y="2641702"/>
            <a:ext cx="1347045" cy="1347045"/>
            <a:chOff x="0" y="0"/>
            <a:chExt cx="1796059" cy="1796059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96034" cy="1796034"/>
            </a:xfrm>
            <a:custGeom>
              <a:avLst/>
              <a:gdLst/>
              <a:ahLst/>
              <a:cxnLst/>
              <a:rect l="l" t="t" r="r" b="b"/>
              <a:pathLst>
                <a:path w="1796034" h="1796034">
                  <a:moveTo>
                    <a:pt x="0" y="0"/>
                  </a:moveTo>
                  <a:lnTo>
                    <a:pt x="1796034" y="0"/>
                  </a:lnTo>
                  <a:lnTo>
                    <a:pt x="1796034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116175" y="2632177"/>
            <a:ext cx="2179587" cy="170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Scalable &amp; Reliable System</a:t>
            </a:r>
          </a:p>
          <a:p>
            <a:pPr algn="l">
              <a:lnSpc>
                <a:spcPts val="3437"/>
              </a:lnSpc>
            </a:pPr>
            <a:endParaRPr lang="en-US" sz="2750" b="1">
              <a:solidFill>
                <a:srgbClr val="405449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16175" y="4035692"/>
            <a:ext cx="2179587" cy="401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Builds a flexible architecture capable of handling large numbers of users and data while maintaining high performance.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467422"/>
            <a:ext cx="14481018" cy="17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Future Improvements &amp; Conclusion</a:t>
            </a:r>
          </a:p>
          <a:p>
            <a:pPr algn="l">
              <a:lnSpc>
                <a:spcPts val="6936"/>
              </a:lnSpc>
            </a:pPr>
            <a:endParaRPr lang="en-US" sz="5562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129886" y="3668306"/>
            <a:ext cx="6639252" cy="4290440"/>
            <a:chOff x="0" y="0"/>
            <a:chExt cx="8852336" cy="5720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52318" cy="5720587"/>
            </a:xfrm>
            <a:custGeom>
              <a:avLst/>
              <a:gdLst/>
              <a:ahLst/>
              <a:cxnLst/>
              <a:rect l="l" t="t" r="r" b="b"/>
              <a:pathLst>
                <a:path w="8852318" h="5720587">
                  <a:moveTo>
                    <a:pt x="0" y="491959"/>
                  </a:moveTo>
                  <a:cubicBezTo>
                    <a:pt x="0" y="220217"/>
                    <a:pt x="338136" y="0"/>
                    <a:pt x="755387" y="0"/>
                  </a:cubicBezTo>
                  <a:lnTo>
                    <a:pt x="8096931" y="0"/>
                  </a:lnTo>
                  <a:cubicBezTo>
                    <a:pt x="8514006" y="0"/>
                    <a:pt x="8852318" y="220217"/>
                    <a:pt x="8852318" y="491959"/>
                  </a:cubicBezTo>
                  <a:lnTo>
                    <a:pt x="8852318" y="5228628"/>
                  </a:lnTo>
                  <a:cubicBezTo>
                    <a:pt x="8852318" y="5500256"/>
                    <a:pt x="8514182" y="5720587"/>
                    <a:pt x="8096931" y="5720587"/>
                  </a:cubicBezTo>
                  <a:lnTo>
                    <a:pt x="755387" y="5720587"/>
                  </a:lnTo>
                  <a:cubicBezTo>
                    <a:pt x="338136" y="5720587"/>
                    <a:pt x="0" y="5500370"/>
                    <a:pt x="0" y="5228628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1853" y="4036060"/>
            <a:ext cx="5947356" cy="28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0"/>
              </a:lnSpc>
            </a:pPr>
            <a:r>
              <a:rPr lang="en-US" sz="4437" b="1">
                <a:solidFill>
                  <a:srgbClr val="FFFFFF"/>
                </a:solidFill>
                <a:latin typeface="Fraunces Bold"/>
                <a:ea typeface="Fraunces Bold"/>
                <a:cs typeface="Fraunces Bold"/>
                <a:sym typeface="Fraunces Bold"/>
              </a:rPr>
              <a:t>Future Improvements</a:t>
            </a:r>
          </a:p>
          <a:p>
            <a:pPr algn="l">
              <a:lnSpc>
                <a:spcPts val="5560"/>
              </a:lnSpc>
            </a:pPr>
            <a:endParaRPr lang="en-US" sz="4437" b="1">
              <a:solidFill>
                <a:srgbClr val="FFFFFF"/>
              </a:solidFill>
              <a:latin typeface="Fraunces Bold"/>
              <a:ea typeface="Fraunces Bold"/>
              <a:cs typeface="Fraunces Bold"/>
              <a:sym typeface="Fraunces Bold"/>
            </a:endParaRPr>
          </a:p>
          <a:p>
            <a:pPr algn="l">
              <a:lnSpc>
                <a:spcPts val="5562"/>
              </a:lnSpc>
            </a:pPr>
            <a:endParaRPr lang="en-US" sz="4437" b="1">
              <a:solidFill>
                <a:srgbClr val="FFFFFF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21853" y="5364526"/>
            <a:ext cx="4218232" cy="222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Kubernetes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Circuit breaker</a:t>
            </a:r>
          </a:p>
          <a:p>
            <a:pPr marL="329763" lvl="1" indent="-164882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Logging &amp; Tracing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Chatbot</a:t>
            </a:r>
          </a:p>
          <a:p>
            <a:pPr marL="329763" lvl="1" indent="-164882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Caching Optimization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5709" y="4036060"/>
            <a:ext cx="3181573" cy="139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Conclusion</a:t>
            </a:r>
          </a:p>
          <a:p>
            <a:pPr algn="l">
              <a:lnSpc>
                <a:spcPts val="5560"/>
              </a:lnSpc>
            </a:pPr>
            <a:endParaRPr lang="en-US" sz="4437" b="1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68170" y="5038725"/>
            <a:ext cx="6665751" cy="222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Our system is designed to be scalable, reliable, and capable of handling real-time transactions.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We are committed to continuously improving and evolving the platform to meet increasing demands.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93454" y="4335145"/>
            <a:ext cx="8301093" cy="156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69"/>
              </a:lnSpc>
            </a:pPr>
            <a:r>
              <a:rPr lang="en-US" sz="9999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8459" y="1009650"/>
            <a:ext cx="11555541" cy="211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4461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Core Functional Requirements</a:t>
            </a:r>
          </a:p>
          <a:p>
            <a:pPr algn="l">
              <a:lnSpc>
                <a:spcPts val="5598"/>
              </a:lnSpc>
            </a:pPr>
            <a:endParaRPr lang="en-US" sz="4461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  <a:p>
            <a:pPr algn="l">
              <a:lnSpc>
                <a:spcPts val="5600"/>
              </a:lnSpc>
            </a:pPr>
            <a:endParaRPr lang="en-US" sz="4461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98459" y="2067547"/>
            <a:ext cx="10104053" cy="7455472"/>
            <a:chOff x="0" y="0"/>
            <a:chExt cx="8870556" cy="65453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70569" cy="6545338"/>
            </a:xfrm>
            <a:custGeom>
              <a:avLst/>
              <a:gdLst/>
              <a:ahLst/>
              <a:cxnLst/>
              <a:rect l="l" t="t" r="r" b="b"/>
              <a:pathLst>
                <a:path w="8870569" h="6545338">
                  <a:moveTo>
                    <a:pt x="0" y="0"/>
                  </a:moveTo>
                  <a:lnTo>
                    <a:pt x="8870569" y="0"/>
                  </a:lnTo>
                  <a:lnTo>
                    <a:pt x="8870569" y="6545338"/>
                  </a:lnTo>
                  <a:lnTo>
                    <a:pt x="0" y="6545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495" b="-7495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77087" y="2189380"/>
            <a:ext cx="114831" cy="114831"/>
            <a:chOff x="0" y="0"/>
            <a:chExt cx="100813" cy="1008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7087" y="3478430"/>
            <a:ext cx="114831" cy="114831"/>
            <a:chOff x="0" y="0"/>
            <a:chExt cx="100813" cy="1008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77087" y="5126195"/>
            <a:ext cx="114831" cy="114831"/>
            <a:chOff x="0" y="0"/>
            <a:chExt cx="100813" cy="1008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77087" y="6415260"/>
            <a:ext cx="114831" cy="114831"/>
            <a:chOff x="0" y="0"/>
            <a:chExt cx="100813" cy="1008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77087" y="7704311"/>
            <a:ext cx="114831" cy="114831"/>
            <a:chOff x="0" y="0"/>
            <a:chExt cx="100813" cy="1008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77087" y="8993376"/>
            <a:ext cx="114831" cy="114831"/>
            <a:chOff x="0" y="0"/>
            <a:chExt cx="100813" cy="1008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0838" cy="100838"/>
            </a:xfrm>
            <a:custGeom>
              <a:avLst/>
              <a:gdLst/>
              <a:ahLst/>
              <a:cxnLst/>
              <a:rect l="l" t="t" r="r" b="b"/>
              <a:pathLst>
                <a:path w="100838" h="100838">
                  <a:moveTo>
                    <a:pt x="0" y="50419"/>
                  </a:moveTo>
                  <a:cubicBezTo>
                    <a:pt x="0" y="22606"/>
                    <a:pt x="22606" y="0"/>
                    <a:pt x="50419" y="0"/>
                  </a:cubicBezTo>
                  <a:cubicBezTo>
                    <a:pt x="78232" y="0"/>
                    <a:pt x="100838" y="22606"/>
                    <a:pt x="100838" y="50419"/>
                  </a:cubicBezTo>
                  <a:cubicBezTo>
                    <a:pt x="100838" y="78232"/>
                    <a:pt x="78232" y="100838"/>
                    <a:pt x="50419" y="100838"/>
                  </a:cubicBezTo>
                  <a:cubicBezTo>
                    <a:pt x="22606" y="100838"/>
                    <a:pt x="0" y="78232"/>
                    <a:pt x="0" y="50419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14185" y="2058022"/>
            <a:ext cx="3745451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User Authentication (JWT)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4185" y="2529491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user information security through JSON Web Tokens.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14185" y="3347073"/>
            <a:ext cx="4945115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Route &amp; Schedule Search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14185" y="4177256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Allows passengers to easily search for routes and departure times.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314185" y="4994851"/>
            <a:ext cx="3402109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Seat Selection &amp; Locking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4185" y="5466321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Enables passengers to select seats and temporarily lock them to prevent duplication.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14185" y="6283902"/>
            <a:ext cx="3368205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Online Payment (SePay)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14185" y="6755372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Integrates a secure and efficient payment gateway.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314185" y="7572953"/>
            <a:ext cx="2292296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Booking History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14185" y="8044423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Stores and displays detailed records of users’ previous booking transactions.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314185" y="8862018"/>
            <a:ext cx="2816575" cy="33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2"/>
              </a:lnSpc>
            </a:pPr>
            <a:r>
              <a:rPr lang="en-US" sz="2183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Admin Management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14185" y="9333488"/>
            <a:ext cx="4945115" cy="84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3"/>
              </a:lnSpc>
            </a:pPr>
            <a:r>
              <a:rPr lang="en-US" sz="1803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Provides administrators with tools to manage the system, routes, and users.</a:t>
            </a:r>
          </a:p>
          <a:p>
            <a:pPr algn="l">
              <a:lnSpc>
                <a:spcPts val="2182"/>
              </a:lnSpc>
            </a:pPr>
            <a:endParaRPr lang="en-US" sz="1803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50722"/>
            <a:ext cx="16303523" cy="17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Non-Functional Requirements (Quality Attributes)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3408759"/>
            <a:ext cx="16303523" cy="5808316"/>
            <a:chOff x="0" y="0"/>
            <a:chExt cx="21738031" cy="77444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38082" cy="7744460"/>
            </a:xfrm>
            <a:custGeom>
              <a:avLst/>
              <a:gdLst/>
              <a:ahLst/>
              <a:cxnLst/>
              <a:rect l="l" t="t" r="r" b="b"/>
              <a:pathLst>
                <a:path w="21738082" h="7744460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21397849" y="0"/>
                  </a:lnTo>
                  <a:cubicBezTo>
                    <a:pt x="21585682" y="0"/>
                    <a:pt x="21738082" y="152273"/>
                    <a:pt x="21738082" y="340233"/>
                  </a:cubicBezTo>
                  <a:lnTo>
                    <a:pt x="21738082" y="7404227"/>
                  </a:lnTo>
                  <a:cubicBezTo>
                    <a:pt x="21738082" y="7592060"/>
                    <a:pt x="21585810" y="7744460"/>
                    <a:pt x="21397849" y="7744460"/>
                  </a:cubicBezTo>
                  <a:lnTo>
                    <a:pt x="340233" y="7744460"/>
                  </a:lnTo>
                  <a:cubicBezTo>
                    <a:pt x="152273" y="7744460"/>
                    <a:pt x="0" y="7592060"/>
                    <a:pt x="0" y="7404227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408759"/>
            <a:ext cx="8151762" cy="2087318"/>
            <a:chOff x="0" y="0"/>
            <a:chExt cx="10869016" cy="2783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69040" cy="2783078"/>
            </a:xfrm>
            <a:custGeom>
              <a:avLst/>
              <a:gdLst/>
              <a:ahLst/>
              <a:cxnLst/>
              <a:rect l="l" t="t" r="r" b="b"/>
              <a:pathLst>
                <a:path w="10869040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2442845"/>
                  </a:lnTo>
                  <a:cubicBezTo>
                    <a:pt x="10869040" y="2630805"/>
                    <a:pt x="10716768" y="2783078"/>
                    <a:pt x="10528808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75759" y="3682756"/>
            <a:ext cx="1857301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Scalability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759" y="4200525"/>
            <a:ext cx="7584729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Supports over 10,000 concurrent users smoothly.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144000" y="3408759"/>
            <a:ext cx="8151762" cy="2087318"/>
            <a:chOff x="0" y="0"/>
            <a:chExt cx="10869016" cy="27830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69041" cy="2783078"/>
            </a:xfrm>
            <a:custGeom>
              <a:avLst/>
              <a:gdLst/>
              <a:ahLst/>
              <a:cxnLst/>
              <a:rect l="l" t="t" r="r" b="b"/>
              <a:pathLst>
                <a:path w="10869041" h="2783078">
                  <a:moveTo>
                    <a:pt x="0" y="0"/>
                  </a:moveTo>
                  <a:lnTo>
                    <a:pt x="10869041" y="0"/>
                  </a:lnTo>
                  <a:lnTo>
                    <a:pt x="10869041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3408759"/>
            <a:ext cx="38100" cy="2087318"/>
            <a:chOff x="0" y="0"/>
            <a:chExt cx="50800" cy="27830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800" cy="2783078"/>
            </a:xfrm>
            <a:custGeom>
              <a:avLst/>
              <a:gdLst/>
              <a:ahLst/>
              <a:cxnLst/>
              <a:rect l="l" t="t" r="r" b="b"/>
              <a:pathLst>
                <a:path w="50800" h="278307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757678"/>
                  </a:lnTo>
                  <a:cubicBezTo>
                    <a:pt x="50800" y="2771648"/>
                    <a:pt x="39370" y="2783078"/>
                    <a:pt x="25400" y="2783078"/>
                  </a:cubicBezTo>
                  <a:cubicBezTo>
                    <a:pt x="11430" y="2783078"/>
                    <a:pt x="0" y="2771648"/>
                    <a:pt x="0" y="2757678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27521" y="3682756"/>
            <a:ext cx="2032397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Availability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27521" y="4200525"/>
            <a:ext cx="7584729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Ensures 99.5% uptime so the service remains consistently accessible.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92238" y="5496077"/>
            <a:ext cx="8151762" cy="2087318"/>
            <a:chOff x="0" y="0"/>
            <a:chExt cx="10869016" cy="27830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869041" cy="2783078"/>
            </a:xfrm>
            <a:custGeom>
              <a:avLst/>
              <a:gdLst/>
              <a:ahLst/>
              <a:cxnLst/>
              <a:rect l="l" t="t" r="r" b="b"/>
              <a:pathLst>
                <a:path w="10869041" h="2783078">
                  <a:moveTo>
                    <a:pt x="0" y="0"/>
                  </a:moveTo>
                  <a:lnTo>
                    <a:pt x="10869041" y="0"/>
                  </a:lnTo>
                  <a:lnTo>
                    <a:pt x="10869041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5496077"/>
            <a:ext cx="8151762" cy="38100"/>
            <a:chOff x="0" y="0"/>
            <a:chExt cx="10869016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69041" cy="50800"/>
            </a:xfrm>
            <a:custGeom>
              <a:avLst/>
              <a:gdLst/>
              <a:ahLst/>
              <a:cxnLst/>
              <a:rect l="l" t="t" r="r" b="b"/>
              <a:pathLst>
                <a:path w="108690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843641" y="0"/>
                  </a:lnTo>
                  <a:cubicBezTo>
                    <a:pt x="10857611" y="0"/>
                    <a:pt x="10869041" y="11430"/>
                    <a:pt x="10869041" y="25400"/>
                  </a:cubicBezTo>
                  <a:cubicBezTo>
                    <a:pt x="10869041" y="39370"/>
                    <a:pt x="10857611" y="50800"/>
                    <a:pt x="108436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75759" y="5770064"/>
            <a:ext cx="2326258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Performance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5759" y="6287843"/>
            <a:ext cx="7584729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Maintains response times under 500ms to deliver a fast user experience.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144000" y="5496077"/>
            <a:ext cx="8151762" cy="2087318"/>
            <a:chOff x="0" y="0"/>
            <a:chExt cx="10869016" cy="27830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69041" cy="2783078"/>
            </a:xfrm>
            <a:custGeom>
              <a:avLst/>
              <a:gdLst/>
              <a:ahLst/>
              <a:cxnLst/>
              <a:rect l="l" t="t" r="r" b="b"/>
              <a:pathLst>
                <a:path w="10869041" h="2783078">
                  <a:moveTo>
                    <a:pt x="0" y="0"/>
                  </a:moveTo>
                  <a:lnTo>
                    <a:pt x="10869041" y="0"/>
                  </a:lnTo>
                  <a:lnTo>
                    <a:pt x="10869041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144000" y="5496077"/>
            <a:ext cx="38100" cy="2087318"/>
            <a:chOff x="0" y="0"/>
            <a:chExt cx="50800" cy="2783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800" cy="2783078"/>
            </a:xfrm>
            <a:custGeom>
              <a:avLst/>
              <a:gdLst/>
              <a:ahLst/>
              <a:cxnLst/>
              <a:rect l="l" t="t" r="r" b="b"/>
              <a:pathLst>
                <a:path w="50800" h="278307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2757678"/>
                  </a:lnTo>
                  <a:cubicBezTo>
                    <a:pt x="50800" y="2771648"/>
                    <a:pt x="39370" y="2783078"/>
                    <a:pt x="25400" y="2783078"/>
                  </a:cubicBezTo>
                  <a:cubicBezTo>
                    <a:pt x="11430" y="2783078"/>
                    <a:pt x="0" y="2771648"/>
                    <a:pt x="0" y="2757678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44000" y="5496077"/>
            <a:ext cx="8151762" cy="38100"/>
            <a:chOff x="0" y="0"/>
            <a:chExt cx="10869016" cy="50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869041" cy="50800"/>
            </a:xfrm>
            <a:custGeom>
              <a:avLst/>
              <a:gdLst/>
              <a:ahLst/>
              <a:cxnLst/>
              <a:rect l="l" t="t" r="r" b="b"/>
              <a:pathLst>
                <a:path w="108690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843641" y="0"/>
                  </a:lnTo>
                  <a:cubicBezTo>
                    <a:pt x="10857611" y="0"/>
                    <a:pt x="10869041" y="11430"/>
                    <a:pt x="10869041" y="25400"/>
                  </a:cubicBezTo>
                  <a:cubicBezTo>
                    <a:pt x="10869041" y="39370"/>
                    <a:pt x="10857611" y="50800"/>
                    <a:pt x="108436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27521" y="5770064"/>
            <a:ext cx="2134270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Consistency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521" y="6287843"/>
            <a:ext cx="7584729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Prevents duplicate bookings, ensuring each seat can only be reserved once.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992238" y="7583386"/>
            <a:ext cx="16303523" cy="1633690"/>
            <a:chOff x="0" y="0"/>
            <a:chExt cx="21738031" cy="21782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738082" cy="2178304"/>
            </a:xfrm>
            <a:custGeom>
              <a:avLst/>
              <a:gdLst/>
              <a:ahLst/>
              <a:cxnLst/>
              <a:rect l="l" t="t" r="r" b="b"/>
              <a:pathLst>
                <a:path w="21738082" h="2178304">
                  <a:moveTo>
                    <a:pt x="0" y="0"/>
                  </a:moveTo>
                  <a:lnTo>
                    <a:pt x="21738082" y="0"/>
                  </a:lnTo>
                  <a:lnTo>
                    <a:pt x="21738082" y="2178304"/>
                  </a:lnTo>
                  <a:lnTo>
                    <a:pt x="0" y="2178304"/>
                  </a:ln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2238" y="7583386"/>
            <a:ext cx="16303523" cy="38100"/>
            <a:chOff x="0" y="0"/>
            <a:chExt cx="21738031" cy="50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738082" cy="50800"/>
            </a:xfrm>
            <a:custGeom>
              <a:avLst/>
              <a:gdLst/>
              <a:ahLst/>
              <a:cxnLst/>
              <a:rect l="l" t="t" r="r" b="b"/>
              <a:pathLst>
                <a:path w="21738082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75759" y="7857382"/>
            <a:ext cx="1474515" cy="4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Security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75759" y="8375152"/>
            <a:ext cx="15736491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Uses JWT and webhook authentication to protect data and transactions.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3337" r="-65412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46041" y="3690490"/>
            <a:ext cx="4785274" cy="5103019"/>
            <a:chOff x="0" y="0"/>
            <a:chExt cx="6380366" cy="68040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80353" cy="6804025"/>
            </a:xfrm>
            <a:custGeom>
              <a:avLst/>
              <a:gdLst/>
              <a:ahLst/>
              <a:cxnLst/>
              <a:rect l="l" t="t" r="r" b="b"/>
              <a:pathLst>
                <a:path w="6380353" h="6804025">
                  <a:moveTo>
                    <a:pt x="0" y="544322"/>
                  </a:moveTo>
                  <a:cubicBezTo>
                    <a:pt x="0" y="243713"/>
                    <a:pt x="243713" y="0"/>
                    <a:pt x="544322" y="0"/>
                  </a:cubicBezTo>
                  <a:lnTo>
                    <a:pt x="5836031" y="0"/>
                  </a:lnTo>
                  <a:cubicBezTo>
                    <a:pt x="6136640" y="0"/>
                    <a:pt x="6380353" y="243713"/>
                    <a:pt x="6380353" y="544322"/>
                  </a:cubicBezTo>
                  <a:lnTo>
                    <a:pt x="6380353" y="6259703"/>
                  </a:lnTo>
                  <a:cubicBezTo>
                    <a:pt x="6380353" y="6560312"/>
                    <a:pt x="6136640" y="6804025"/>
                    <a:pt x="5836031" y="6804025"/>
                  </a:cubicBezTo>
                  <a:lnTo>
                    <a:pt x="544322" y="6804025"/>
                  </a:lnTo>
                  <a:cubicBezTo>
                    <a:pt x="243713" y="6804025"/>
                    <a:pt x="0" y="6560312"/>
                    <a:pt x="0" y="6259703"/>
                  </a:cubicBezTo>
                  <a:close/>
                </a:path>
              </a:pathLst>
            </a:custGeom>
            <a:solidFill>
              <a:srgbClr val="438951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50238" y="1474289"/>
            <a:ext cx="9445523" cy="173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Architecture Significant Requirements (ASRs)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9562" y="3954961"/>
            <a:ext cx="421823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000000"/>
                </a:solidFill>
                <a:latin typeface="Fraunces Bold"/>
                <a:ea typeface="Fraunces Bold"/>
                <a:cs typeface="Fraunces Bold"/>
                <a:sym typeface="Fraunces Bold"/>
              </a:rPr>
              <a:t>Real-Time Seat Locking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9562" y="5215976"/>
            <a:ext cx="4218232" cy="26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Uses a Redis-based distributed locking mechanism.</a:t>
            </a:r>
          </a:p>
          <a:p>
            <a:pPr marL="329764" lvl="1" indent="-164882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lock has a 5-minute Time-To-Live (TTL).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Prevents duplicate seat reservations.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28397" y="3954961"/>
            <a:ext cx="437689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Reliable Payment Integration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8397" y="5215976"/>
            <a:ext cx="4376890" cy="267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Webhooks ensure idempotency.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Uses Kafka to process payment events asynchronously.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Guarantees every transaction is processed accurately and exactly once.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7594524" y="1169245"/>
            <a:ext cx="10227344" cy="8931779"/>
          </a:xfrm>
          <a:custGeom>
            <a:avLst/>
            <a:gdLst/>
            <a:ahLst/>
            <a:cxnLst/>
            <a:rect l="l" t="t" r="r" b="b"/>
            <a:pathLst>
              <a:path w="10227344" h="8931779">
                <a:moveTo>
                  <a:pt x="0" y="0"/>
                </a:moveTo>
                <a:lnTo>
                  <a:pt x="10227344" y="0"/>
                </a:lnTo>
                <a:lnTo>
                  <a:pt x="10227344" y="8931779"/>
                </a:lnTo>
                <a:lnTo>
                  <a:pt x="0" y="893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35416" y="551707"/>
            <a:ext cx="5436984" cy="584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Use Case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7504" y="4084631"/>
            <a:ext cx="6314369" cy="183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sz="213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Sơ đồ này minh họa các tương tác chính giữa hành khách, quản trị viên và cổng thanh toán. Hành khách có thể tìm kiếm, đặt vé và thanh toán; quản trị viên quản lý hệ thống; và cổng thanh toán xử lý giao dịch an toàn.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414023"/>
            <a:ext cx="15847428" cy="8433512"/>
          </a:xfrm>
          <a:custGeom>
            <a:avLst/>
            <a:gdLst/>
            <a:ahLst/>
            <a:cxnLst/>
            <a:rect l="l" t="t" r="r" b="b"/>
            <a:pathLst>
              <a:path w="15847428" h="8433512">
                <a:moveTo>
                  <a:pt x="0" y="0"/>
                </a:moveTo>
                <a:lnTo>
                  <a:pt x="15847428" y="0"/>
                </a:lnTo>
                <a:lnTo>
                  <a:pt x="15847428" y="8433512"/>
                </a:lnTo>
                <a:lnTo>
                  <a:pt x="0" y="843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35416" y="551707"/>
            <a:ext cx="6046584" cy="584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820591"/>
            <a:chOff x="0" y="0"/>
            <a:chExt cx="24384000" cy="3760788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760851"/>
            </a:xfrm>
            <a:custGeom>
              <a:avLst/>
              <a:gdLst/>
              <a:ahLst/>
              <a:cxnLst/>
              <a:rect l="l" t="t" r="r" b="b"/>
              <a:pathLst>
                <a:path w="24384000" h="3760851">
                  <a:moveTo>
                    <a:pt x="0" y="0"/>
                  </a:moveTo>
                  <a:lnTo>
                    <a:pt x="24384000" y="0"/>
                  </a:lnTo>
                  <a:lnTo>
                    <a:pt x="24384000" y="3760851"/>
                  </a:lnTo>
                  <a:lnTo>
                    <a:pt x="0" y="3760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r="-21" b="1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58798" y="3869979"/>
            <a:ext cx="790240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Architecture Style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8798" y="4806401"/>
            <a:ext cx="15570251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We adopt a combination of Microservices and Event-Driven Architecture to build the bus ticket booking system.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358798" y="5389664"/>
            <a:ext cx="564061" cy="564061"/>
          </a:xfrm>
          <a:custGeom>
            <a:avLst/>
            <a:gdLst/>
            <a:ahLst/>
            <a:cxnLst/>
            <a:rect l="l" t="t" r="r" b="b"/>
            <a:pathLst>
              <a:path w="564061" h="564061">
                <a:moveTo>
                  <a:pt x="0" y="0"/>
                </a:moveTo>
                <a:lnTo>
                  <a:pt x="564061" y="0"/>
                </a:lnTo>
                <a:lnTo>
                  <a:pt x="564061" y="564061"/>
                </a:lnTo>
                <a:lnTo>
                  <a:pt x="0" y="56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666" b="-11665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1358798" y="6168628"/>
            <a:ext cx="2140372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Loose Coupling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798" y="6581184"/>
            <a:ext cx="7672835" cy="63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Services operate independently, minimizing interdependencies.</a:t>
            </a:r>
          </a:p>
          <a:p>
            <a:pPr algn="l">
              <a:lnSpc>
                <a:spcPts val="2498"/>
              </a:lnSpc>
            </a:pPr>
            <a:endParaRPr lang="en-US" sz="175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Freeform 13" descr="preencoded.png"/>
          <p:cNvSpPr/>
          <p:nvPr/>
        </p:nvSpPr>
        <p:spPr>
          <a:xfrm>
            <a:off x="9256071" y="5389664"/>
            <a:ext cx="564061" cy="564061"/>
          </a:xfrm>
          <a:custGeom>
            <a:avLst/>
            <a:gdLst/>
            <a:ahLst/>
            <a:cxnLst/>
            <a:rect l="l" t="t" r="r" b="b"/>
            <a:pathLst>
              <a:path w="564061" h="564061">
                <a:moveTo>
                  <a:pt x="0" y="0"/>
                </a:moveTo>
                <a:lnTo>
                  <a:pt x="564061" y="0"/>
                </a:lnTo>
                <a:lnTo>
                  <a:pt x="564061" y="564061"/>
                </a:lnTo>
                <a:lnTo>
                  <a:pt x="0" y="564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32" r="-15832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4" name="TextBox 14"/>
          <p:cNvSpPr txBox="1"/>
          <p:nvPr/>
        </p:nvSpPr>
        <p:spPr>
          <a:xfrm>
            <a:off x="9256071" y="6168628"/>
            <a:ext cx="3321100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Independent Scalability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6071" y="6581184"/>
            <a:ext cx="7672978" cy="63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Each service can scale based on specific demands without affecting others.</a:t>
            </a:r>
          </a:p>
          <a:p>
            <a:pPr algn="l">
              <a:lnSpc>
                <a:spcPts val="2498"/>
              </a:lnSpc>
            </a:pPr>
            <a:endParaRPr lang="en-US" sz="175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Freeform 16" descr="preencoded.png"/>
          <p:cNvSpPr/>
          <p:nvPr/>
        </p:nvSpPr>
        <p:spPr>
          <a:xfrm>
            <a:off x="1358798" y="7645746"/>
            <a:ext cx="564061" cy="564061"/>
          </a:xfrm>
          <a:custGeom>
            <a:avLst/>
            <a:gdLst/>
            <a:ahLst/>
            <a:cxnLst/>
            <a:rect l="l" t="t" r="r" b="b"/>
            <a:pathLst>
              <a:path w="564061" h="564061">
                <a:moveTo>
                  <a:pt x="0" y="0"/>
                </a:moveTo>
                <a:lnTo>
                  <a:pt x="564061" y="0"/>
                </a:lnTo>
                <a:lnTo>
                  <a:pt x="564061" y="564061"/>
                </a:lnTo>
                <a:lnTo>
                  <a:pt x="0" y="564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7499" b="-7500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7" name="TextBox 17"/>
          <p:cNvSpPr txBox="1"/>
          <p:nvPr/>
        </p:nvSpPr>
        <p:spPr>
          <a:xfrm>
            <a:off x="1358798" y="8424710"/>
            <a:ext cx="2679802" cy="33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 dirty="0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High Reliability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8798" y="8837266"/>
            <a:ext cx="7672835" cy="63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Better fault tolerance and resilience when individual services fail.</a:t>
            </a:r>
          </a:p>
          <a:p>
            <a:pPr algn="l">
              <a:lnSpc>
                <a:spcPts val="2498"/>
              </a:lnSpc>
            </a:pPr>
            <a:endParaRPr lang="en-US" sz="175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 descr="preencoded.png"/>
          <p:cNvSpPr/>
          <p:nvPr/>
        </p:nvSpPr>
        <p:spPr>
          <a:xfrm>
            <a:off x="9256071" y="7645746"/>
            <a:ext cx="564061" cy="564061"/>
          </a:xfrm>
          <a:custGeom>
            <a:avLst/>
            <a:gdLst/>
            <a:ahLst/>
            <a:cxnLst/>
            <a:rect l="l" t="t" r="r" b="b"/>
            <a:pathLst>
              <a:path w="564061" h="564061">
                <a:moveTo>
                  <a:pt x="0" y="0"/>
                </a:moveTo>
                <a:lnTo>
                  <a:pt x="564061" y="0"/>
                </a:lnTo>
                <a:lnTo>
                  <a:pt x="564061" y="564061"/>
                </a:lnTo>
                <a:lnTo>
                  <a:pt x="0" y="564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30000" b="-29998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0" name="TextBox 20"/>
          <p:cNvSpPr txBox="1"/>
          <p:nvPr/>
        </p:nvSpPr>
        <p:spPr>
          <a:xfrm>
            <a:off x="9256071" y="8424710"/>
            <a:ext cx="2428280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5449"/>
                </a:solidFill>
                <a:latin typeface="Fraunces Bold"/>
                <a:ea typeface="Fraunces Bold"/>
                <a:cs typeface="Fraunces Bold"/>
                <a:sym typeface="Fraunces Bold"/>
              </a:rPr>
              <a:t>Easy Deployment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56071" y="8837266"/>
            <a:ext cx="7672978" cy="63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750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Enables fast and efficient service deployment and updates.</a:t>
            </a:r>
          </a:p>
          <a:p>
            <a:pPr algn="l">
              <a:lnSpc>
                <a:spcPts val="2498"/>
              </a:lnSpc>
            </a:pPr>
            <a:endParaRPr lang="en-US" sz="1750">
              <a:solidFill>
                <a:srgbClr val="4054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24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6" name="Freeform 6"/>
          <p:cNvSpPr/>
          <p:nvPr/>
        </p:nvSpPr>
        <p:spPr>
          <a:xfrm>
            <a:off x="2306841" y="1512911"/>
            <a:ext cx="13690817" cy="8476897"/>
          </a:xfrm>
          <a:custGeom>
            <a:avLst/>
            <a:gdLst/>
            <a:ahLst/>
            <a:cxnLst/>
            <a:rect l="l" t="t" r="r" b="b"/>
            <a:pathLst>
              <a:path w="13690817" h="8476897">
                <a:moveTo>
                  <a:pt x="0" y="0"/>
                </a:moveTo>
                <a:lnTo>
                  <a:pt x="13690816" y="0"/>
                </a:lnTo>
                <a:lnTo>
                  <a:pt x="13690816" y="8476898"/>
                </a:lnTo>
                <a:lnTo>
                  <a:pt x="0" y="847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2306841" y="531171"/>
            <a:ext cx="15600159" cy="1228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 dirty="0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Overall Architecture (C4 Level 1 – System Context Diagram)</a:t>
            </a:r>
          </a:p>
          <a:p>
            <a:pPr algn="l">
              <a:lnSpc>
                <a:spcPts val="4874"/>
              </a:lnSpc>
            </a:pPr>
            <a:endParaRPr lang="en-US" sz="3875" b="1" dirty="0">
              <a:solidFill>
                <a:srgbClr val="3B4540"/>
              </a:solidFill>
              <a:latin typeface="Fraunces Bold"/>
              <a:ea typeface="Fraunces Bold"/>
              <a:cs typeface="Fraunces Bold"/>
              <a:sym typeface="Fraunce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14488" y="7279196"/>
            <a:ext cx="3330654" cy="51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Process payments and refunds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1042</Words>
  <Application>Microsoft Macintosh PowerPoint</Application>
  <PresentationFormat>Custom</PresentationFormat>
  <Paragraphs>217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Fraunces Bold</vt:lpstr>
      <vt:lpstr>Calibri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He-thong-DJat-Ve-Xe-Buyt-Co-Kha-Nang-Mo-Rong (1).pptx</dc:title>
  <cp:lastModifiedBy>Nguyen Minh Nguyet</cp:lastModifiedBy>
  <cp:revision>2</cp:revision>
  <dcterms:created xsi:type="dcterms:W3CDTF">2006-08-16T00:00:00Z</dcterms:created>
  <dcterms:modified xsi:type="dcterms:W3CDTF">2026-02-06T12:44:38Z</dcterms:modified>
  <dc:identifier>DAHAiBILx18</dc:identifier>
</cp:coreProperties>
</file>